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12"/>
  </p:notesMasterIdLst>
  <p:sldIdLst>
    <p:sldId id="368" r:id="rId2"/>
    <p:sldId id="378" r:id="rId3"/>
    <p:sldId id="411" r:id="rId4"/>
    <p:sldId id="412" r:id="rId5"/>
    <p:sldId id="413" r:id="rId6"/>
    <p:sldId id="407" r:id="rId7"/>
    <p:sldId id="415" r:id="rId8"/>
    <p:sldId id="416" r:id="rId9"/>
    <p:sldId id="417" r:id="rId10"/>
    <p:sldId id="410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73">
          <p15:clr>
            <a:srgbClr val="A4A3A4"/>
          </p15:clr>
        </p15:guide>
        <p15:guide id="2" pos="31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00"/>
    <a:srgbClr val="9E1435"/>
    <a:srgbClr val="B9CDE6"/>
    <a:srgbClr val="C72D03"/>
    <a:srgbClr val="6805F9"/>
    <a:srgbClr val="5E05E1"/>
    <a:srgbClr val="9D1B1E"/>
    <a:srgbClr val="9D2235"/>
    <a:srgbClr val="9900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10" autoAdjust="0"/>
    <p:restoredTop sz="91769" autoAdjust="0"/>
  </p:normalViewPr>
  <p:slideViewPr>
    <p:cSldViewPr snapToGrid="0" snapToObjects="1" showGuides="1">
      <p:cViewPr varScale="1">
        <p:scale>
          <a:sx n="156" d="100"/>
          <a:sy n="156" d="100"/>
        </p:scale>
        <p:origin x="808" y="176"/>
      </p:cViewPr>
      <p:guideLst>
        <p:guide orient="horz" pos="3073"/>
        <p:guide pos="31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-3077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7T06:29:44.33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86 698 16383,'43'0'0,"-9"0"0,-23 0 0,0 0 0,9 0 0,8 0 0,30 0 0,-1 0 0,7 0 0,15 0 0,-14 0 0,-6 0 0,2 0 0,29 0 0,-33 0 0,-1 0 0,19 0 0,-8 0 0,6 0 0,-12 0 0,20 0 0,-12-5 0,4 4 0,-6-4 0,-1 5 0,16 0 0,-12 0 0,12 0 0,-8 0 0,-6 0 0,13 0 0,-5 0 0,-7 0 0,3 0 0,-5 0 0,1 0 0,6 0 0,-14 0 0,4 5 0,-10-4 0,4 4 0,-7-5 0,-6 4 0,5-3 0,-10 4 0,10-5 0,-11 0 0,5 0 0,0 0 0,-4 0 0,4 0 0,-11 0 0,4 0 0,-5 0 0,1 4 0,10-3 0,-3 2 0,18-3 0,-5 0 0,19 0 0,-10 0 0,19 0 0,-20 0 0,-7 0 0,-2 0 0,3 5 0,-2-5 0,-1 1 0,-3 3 0,23-4 0,-25 0 0,3 0 0,-17 0 0,-1 0 0,-6 0 0,0 0 0,11 0 0,-2 0 0,15 0 0,2 0 0,8 0 0,6 0 0,8 0 0,-13 0 0,11 0 0,-5 0 0,30 0 0,-22 0 0,19 0 0,-41 0 0,-1 0 0,-2 4 0,-4-2 0,5 2 0,1-4 0,-1 0 0,1 5 0,-1-4 0,-6 3 0,5-4 0,-10 0 0,4 0 0,-11 0 0,3 0 0,-8 0 0,9 0 0,-5 5 0,12-4 0,-4 3 0,10-4 0,-5 0 0,7 4 0,-1-2 0,-5 2 0,4-4 0,-11 0 0,22 4 0,-24 1 0,17 0 0,-27-1 0,5 0 0,-1-3 0,-3 7 0,3-7 0,-5 3 0,1 0 0,-1-3 0,-5 2 0,4-3 0,-7 0 0,7 0 0,-4 0 0,5 0 0,0 0 0,1 0 0,-1 0 0,5 0 0,2 0 0,5 0 0,6 0 0,-4 0 0,4 0 0,-6 0 0,0 0 0,0 0 0,-6 0 0,0 0 0,-6 0 0,-4 0 0,-2 0 0,-8 0 0,6 0 0,-3 0 0,0 0 0,6 0 0,-8 0 0,6 0 0,0 0 0,-6 0 0,5 0 0,1 0 0,-1 0 0,9 4 0,-5-3 0,4 7 0,-4-3 0,-2-1 0,-4 3 0,0-6 0,-1 6 0,0-6 0,-4 11 0,0 0 0,-8 6 0,1-1 0,-4-3 0,0 3 0,0-2 0,0 3 0,0-4 0,-4 0 0,-3 1 0,-4-1 0,-4-3 0,0-1 0,1-6 0,-1 0 0,-3-4 0,3 0 0,-7 0 0,10 0 0,-10 0 0,6 0 0,-4 0 0,1 0 0,-2 0 0,-1 0 0,-15 0 0,2 0 0,-15 0 0,5 0 0,-7 0 0,1 0 0,-8 0 0,12 0 0,-10 0 0,18 0 0,0 0 0,2 0 0,4 0 0,-5 0 0,-13 5 0,4-4 0,-18 4 0,18-1 0,-16-3 0,15 3 0,-17-4 0,12 0 0,1 0 0,8 0 0,11 0 0,-4 0 0,14 0 0,-7 0 0,3 0 0,-12 0 0,-7 0 0,-5 0 0,5 0 0,-11 0 0,4 0 0,-7 0 0,-5 0 0,12 0 0,-12 0 0,12 0 0,1 0 0,2 0 0,4 0 0,-20 0 0,5 0 0,-21 0 0,14 0 0,-13 0 0,5 0 0,7 0 0,-10 0 0,17 0 0,-12 0 0,1 0 0,11 0 0,-4 0 0,15 0 0,-1 0 0,1 0 0,-1 0 0,6 0 0,-4 0 0,11 0 0,-5 0 0,11 0 0,1 0 0,1 0 0,3 0 0,-9 0 0,4 0 0,-17 0 0,2 0 0,-16 0 0,-4 0 0,-7 0 0,-8 0 0,14 0 0,-11 0 0,11 0 0,-7 0 0,2 0 0,8 0 0,6 0 0,2 0 0,6 0 0,7 0 0,-5 0 0,4 0 0,-6 5 0,1-4 0,-1 8 0,1-8 0,-8 9 0,6-9 0,-5 8 0,6-8 0,1 9 0,-1-9 0,7 3 0,1-4 0,5 0 0,7 0 0,0 0 0,6 0 0,-6 0 0,5 0 0,-5 0 0,1 0 0,-8 0 0,-24 0 0,7 0 0,-12 0 0,16 0 0,1 0 0,5 0 0,-4 0 0,10 0 0,-4 0 0,6 0 0,0 0 0,0 0 0,0 0 0,0 0 0,-1 0 0,7 0 0,-5 0 0,4 0 0,-5 0 0,-1 0 0,1 0 0,0 0 0,-29 0 0,22 0 0,-35 0 0,33 0 0,-11 0 0,6 0 0,0 0 0,7 0 0,6 0 0,7 0 0,6 0 0,4 0 0,2 0 0,4 0 0,0 0 0,1 0 0,-3 0 0,-1 0 0,3 0 0,-2 0 0,1 0 0,0 0 0,-8 0 0,8-3 0,-8-2 0,3 0 0,0-2 0,-3 2 0,8-3 0,0 3 0,2-2 0,4-1 0,-4-3 0,3-1 0,2-1 0,2 1 0,4-6 0,1 3 0,0 0 0,2-2 0,-2 5 0,3-6 0,0 0 0,0 5 0,0-5 0,0 3 0,0 2 0,0-9 0,0 9 0,0-2 0,0-7 0,0 8 0,0-14 0,0 6 0,0-4 0,0-5 0,-4-2 0,3-5 0,-8 5 0,8 1 0,-3 6 0,1 4 0,2 2 0,-3 7 0,13-1 0,12 18 0,-4-8 0,10 17 0,-19-12 0,7 6 0,7-2 0,-3-1 0,12 0 0,2-4 0,7 0 0,18 0 0,9 0 0,17 0 0,9 0 0,-43 0 0,1 0 0,3 0 0,1 0 0,-2 0 0,-2 0 0,30 0 0,14 0 0,-30 0 0,18 0 0,-9 0 0,-8 0 0,-6 0 0,-8 0 0,-8 0 0,-6 0 0,0 0 0,-5 0 0,-1 0 0,-6 0 0,0 0 0,0 0 0,-4 0 0,3 0 0,-4-4 0,6 3 0,-1-3 0,5 4 0,8-5 0,13 4 0,1-4 0,12 5 0,-12 0 0,12-5 0,-12 4 0,12-4 0,-12 5 0,5 0 0,-7 0 0,1 0 0,-1 0 0,-6 0 0,5 0 0,-4 0 0,5 0 0,1 0 0,-1 0 0,-5-4 0,-2 3 0,-6-3 0,0-1 0,-5 4 0,-2-3 0,-5 0 0,1 3 0,-1-3 0,5 4 0,-3 0 0,8-4 0,-3 3 0,5-8 0,0 8 0,0-7 0,6 2 0,-4 1 0,4-4 0,-6 8 0,0-8 0,-5 4 0,3 0 0,-3 1 0,5 0 0,-5 3 0,4-3 0,-4-1 0,-1 4 0,0-3 0,-1 0 0,-3 3 0,3-4 0,-5 1 0,1 3 0,-6-2 0,9 3 0,-7-4 0,9 3 0,-6-3 0,22 4 0,-16 0 0,28 0 0,-26 0 0,16 0 0,2 0 0,-5 0 0,16 0 0,-15 0 0,16 0 0,-11 0 0,5 0 0,1 0 0,-6 0 0,5 0 0,-7 0 0,1 0 0,-1 0 0,7 0 0,-5 0 0,5 0 0,-6 0 0,-1 0 0,-5 0 0,4 4 0,-11-3 0,17 4 0,-20-5 0,7 0 0,-17 0 0,0 0 0,5 0 0,-3 0 0,9 0 0,-5 0 0,6 0 0,1 0 0,5 0 0,-5 0 0,11 0 0,-4 0 0,-1 0 0,5 0 0,-4 0 0,-1 0 0,5 0 0,-10 0 0,4 0 0,-6 0 0,0 0 0,0 0 0,0 0 0,-5 0 0,3 0 0,-3 0 0,0 0 0,-2 0 0,1 0 0,-5 0 0,0 0 0,-2 4 0,-3-3 0,4 7 0,5-7 0,-3 6 0,3-6 0,-5 7 0,6-7 0,-5 7 0,5-7 0,-6 6 0,0-6 0,0 3 0,1 0 0,-1-3 0,5 3 0,-3-4 0,3 4 0,-5-3 0,6 3 0,-5-4 0,4 0 0,-9 3 0,3-2 0,-8 3 0,4-4 0,-9 0 0,9 0 0,-7 0 0,4 0 0,3 0 0,-11 0 0,11 0 0,-7 0 0,-2 0 0,8 0 0,-73-4 0,25-2 0,-20 4 0,-6-1 0,-32-8 0,16 7 0,-12-1 0,4 1 0,-3-4 0,0 0 0,-4 1 0,-6 1 0,8-1 0,9 0 0,6 0 0,2 0 0,0 0 0,0 0 0,1 0 0,0-3 0,0 0 0,4 2 0,-1 0 0,-6-5 0,-3 0 0,-25 0 0,1 0 0,27 2 0,-2 0 0,0 0 0,-5 0 0,4 2 0,0 0 0,3 2 0,-2-4 0,1 1 0,-1 2 0,4 2 0,13-1 0,2 1 0,-2 0 0,2-1 0,0 1 0,2 0 0,-27-6 0,2 6 0,14 1 0,2 5 0,0-5 0,5 3 0,-6-2 0,8 4 0,-7 0 0,4 0 0,-10 0 0,10 0 0,-4 0 0,6 0 0,1 0 0,5 0 0,-4 0 0,5 0 0,-14 0 0,6 0 0,-5 0 0,6 0 0,7 0 0,1 0 0,11 0 0,-4 4 0,14-3 0,-3 7 0,10-8 0,0 4 0,-5 0 0,4 0 0,-13 5 0,-4 0 0,-12 1 0,-12 1 0,10-1 0,-15 1 0,9 4 0,-12-3 0,-1 9 0,-7-8 0,6 3 0,-6 0 0,14-4 0,-5 4 0,12-6 0,-5 1 0,6-1 0,1-4 0,5-2 0,2-4 0,11 0 0,2 0 0,4 0 0,6 0 0,0 0 0,5 0 0,0 0 0,-5 0 0,0 0 0,-17 0 0,-2 0 0,-6 0 0,-4 0 0,-2 0 0,-8 0 0,-6 0 0,-1 0 0,1 0 0,-16 0 0,11 0 0,-18 0 0,33 0 0,-22 0 0,22 0 0,-17 0 0,13 0 0,1 0 0,14 0 0,1 0 0,11 0 0,1 0 0,11 0 0,0 0 0,2 0 0,6 0 0,-5 0 0,2 4 0,-1 0 0,-2 0 0,3 3 0,-5-6 0,8 6 0,-7-7 0,8 4 0,-7-1 0,-1-2 0,4 2 0,-2 0 0,5-2 0,-6 3 0,2-4 0,2 0 0,-3 0 0,6 0 0,-5 0 0,1 0 0,2 0 0,-2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svg>
</file>

<file path=ppt/media/image5.jpeg>
</file>

<file path=ppt/media/image6.jp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6E9E5-287C-4A17-9ED7-3172FC57F926}" type="datetimeFigureOut">
              <a:rPr lang="en-US" smtClean="0"/>
              <a:pPr/>
              <a:t>6/21/22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B0658-5AD6-4C67-8722-069F6A84720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335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/>
          <a:lstStyle>
            <a:lvl1pPr>
              <a:defRPr sz="4000">
                <a:solidFill>
                  <a:srgbClr val="9E14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786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570625D-0C4E-C898-5E13-34C09ADACBFB}"/>
              </a:ext>
            </a:extLst>
          </p:cNvPr>
          <p:cNvSpPr/>
          <p:nvPr userDrawn="1"/>
        </p:nvSpPr>
        <p:spPr>
          <a:xfrm>
            <a:off x="0" y="4482177"/>
            <a:ext cx="9144000" cy="6760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EDDFD7-34A4-1845-84A8-431D580518C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903" y="4629143"/>
            <a:ext cx="2443198" cy="514357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9E8A3F2-0095-3F4D-BBD4-BFEEC18A449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1941" y="4320461"/>
            <a:ext cx="837790" cy="83779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5525675" y="0"/>
            <a:ext cx="3618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SHARP Multi-omics Boot Camp</a:t>
            </a:r>
            <a:r>
              <a:rPr lang="en-US" sz="1200" baseline="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is-I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June 2</a:t>
            </a:r>
            <a:r>
              <a:rPr lang="en-US" altLang="zh-CN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is-I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-2</a:t>
            </a:r>
            <a:r>
              <a:rPr lang="en-US" altLang="zh-CN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is-I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, 202</a:t>
            </a:r>
            <a:r>
              <a:rPr lang="en-US" altLang="zh-CN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is-IS" sz="12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1C46B644-2FBC-1C52-1351-08CA35D2F3A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75552" y="4606593"/>
            <a:ext cx="1668448" cy="4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214" y="624467"/>
            <a:ext cx="9129299" cy="31197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Multi-omics Boot Camp</a:t>
            </a:r>
          </a:p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Analysis of Omics Data for Research Studies</a:t>
            </a:r>
          </a:p>
          <a:p>
            <a:pPr algn="ctr">
              <a:spcBef>
                <a:spcPct val="0"/>
              </a:spcBef>
              <a:defRPr/>
            </a:pPr>
            <a:endParaRPr lang="en-US" sz="3600" b="1" dirty="0">
              <a:solidFill>
                <a:srgbClr val="990014"/>
              </a:solidFill>
              <a:latin typeface="Arial" pitchFamily="34" charset="0"/>
              <a:cs typeface="Arial" pitchFamily="34" charset="0"/>
            </a:endParaRPr>
          </a:p>
          <a:p>
            <a:pPr algn="ctr">
              <a:spcBef>
                <a:spcPct val="0"/>
              </a:spcBef>
              <a:defRPr/>
            </a:pPr>
            <a:r>
              <a:rPr lang="en-US" sz="3600" b="1" i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Advanced</a:t>
            </a: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 Polygenic analysis and Summary statistics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4BA8FC-1324-3E4F-9DCD-B2727AE4FE68}"/>
              </a:ext>
            </a:extLst>
          </p:cNvPr>
          <p:cNvSpPr txBox="1"/>
          <p:nvPr/>
        </p:nvSpPr>
        <p:spPr>
          <a:xfrm>
            <a:off x="1352154" y="3744225"/>
            <a:ext cx="2087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Nick Mancuso</a:t>
            </a:r>
          </a:p>
          <a:p>
            <a:r>
              <a:rPr lang="en-US" dirty="0" err="1"/>
              <a:t>nmancuso@usc.edu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4759D5-F64B-324F-9FB4-C9CD4D71AD34}"/>
              </a:ext>
            </a:extLst>
          </p:cNvPr>
          <p:cNvSpPr txBox="1"/>
          <p:nvPr/>
        </p:nvSpPr>
        <p:spPr>
          <a:xfrm>
            <a:off x="5951534" y="3820268"/>
            <a:ext cx="1840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Zeyun</a:t>
            </a:r>
            <a:r>
              <a:rPr lang="en-US" dirty="0"/>
              <a:t> Lu</a:t>
            </a:r>
          </a:p>
          <a:p>
            <a:r>
              <a:rPr lang="en-US" dirty="0" err="1"/>
              <a:t>zeyunlu@usc.edu</a:t>
            </a:r>
            <a:endParaRPr lang="en-US" dirty="0"/>
          </a:p>
        </p:txBody>
      </p:sp>
      <p:pic>
        <p:nvPicPr>
          <p:cNvPr id="5" name="Picture 6" descr="Nicholas Mancuso">
            <a:extLst>
              <a:ext uri="{FF2B5EF4-FFF2-40B4-BE49-F238E27FC236}">
                <a16:creationId xmlns:a16="http://schemas.microsoft.com/office/drawing/2014/main" id="{432A8DE5-EF99-6F4D-85F8-FD1F366257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7" t="-148" r="7623" b="23111"/>
          <a:stretch/>
        </p:blipFill>
        <p:spPr bwMode="auto">
          <a:xfrm>
            <a:off x="24861" y="3190407"/>
            <a:ext cx="1197842" cy="120015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FE207F7C-E6D9-83FE-35D8-272528383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1846" y="3198506"/>
            <a:ext cx="1197842" cy="124352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66462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665D9-0EB9-D742-BF0B-63C6D6178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05F2A-60CE-3146-8301-E7018D32F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/>
              <a:t>Thank you! Short break, and then lab!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E4EA17-1814-C34B-8D20-4F7817A657E8}"/>
              </a:ext>
            </a:extLst>
          </p:cNvPr>
          <p:cNvSpPr/>
          <p:nvPr/>
        </p:nvSpPr>
        <p:spPr>
          <a:xfrm>
            <a:off x="3537019" y="3620183"/>
            <a:ext cx="53758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/>
              <a:t>PS</a:t>
            </a:r>
            <a:r>
              <a:rPr lang="en-US" dirty="0"/>
              <a:t>: More Clustering, PCA, and high-dimensional visualization with Dr. Kimberly </a:t>
            </a:r>
            <a:r>
              <a:rPr lang="en-US" dirty="0" err="1"/>
              <a:t>Siegmund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70941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1727-A470-CA46-A5B9-6DC1A5614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Recap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C4296-67B5-024E-A743-B1E9B199B38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063229"/>
            <a:ext cx="8229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 GWAS, PRS, and summary-based integrative analyses</a:t>
            </a:r>
          </a:p>
          <a:p>
            <a:pPr marL="257175" indent="-257175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 statistical modeling of PRS and GWAS summary data</a:t>
            </a:r>
          </a:p>
          <a:p>
            <a:pPr marL="600075" lvl="1" indent="-257175"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GWAS analysis</a:t>
            </a:r>
          </a:p>
          <a:p>
            <a:pPr marL="600075" lvl="1" indent="-257175"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Integrating PRS as a risk factor</a:t>
            </a:r>
          </a:p>
          <a:p>
            <a:pPr marL="600075" lvl="1" indent="-257175">
              <a:buAutoNum type="arabicPeriod"/>
            </a:pPr>
            <a:r>
              <a:rPr lang="en-US" sz="1800" dirty="0"/>
              <a:t>Integrating SNP-based predicted </a:t>
            </a:r>
            <a:r>
              <a:rPr lang="en-US" sz="1800" dirty="0" err="1"/>
              <a:t>omic</a:t>
            </a:r>
            <a:r>
              <a:rPr lang="en-US" sz="1800" dirty="0"/>
              <a:t> as a risk factor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0075" lvl="1" indent="-257175"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Analyses with multiple PRS.</a:t>
            </a:r>
          </a:p>
          <a:p>
            <a:pPr marL="600075" lvl="1" indent="-257175">
              <a:buAutoNum type="arabicPeriod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Apply the methods mentioned above in R and be able to interpret the results</a:t>
            </a:r>
          </a:p>
        </p:txBody>
      </p:sp>
    </p:spTree>
    <p:extLst>
      <p:ext uri="{BB962C8B-B14F-4D97-AF65-F5344CB8AC3E}">
        <p14:creationId xmlns:p14="http://schemas.microsoft.com/office/powerpoint/2010/main" val="2687942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1727-A470-CA46-A5B9-6DC1A5614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Goals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C4296-67B5-024E-A743-B1E9B199B38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063229"/>
            <a:ext cx="8229600" cy="214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en-US" sz="2000" dirty="0"/>
              <a:t>Characterize shared pathways using GWAS summary statistics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 truncated Singular Value Decomposition</a:t>
            </a:r>
          </a:p>
          <a:p>
            <a:pPr marL="600075" lvl="1" indent="-257175">
              <a:buAutoNum type="arabicPeriod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Apply the methods mentioned above in R and be able to interpret the results</a:t>
            </a:r>
          </a:p>
        </p:txBody>
      </p:sp>
    </p:spTree>
    <p:extLst>
      <p:ext uri="{BB962C8B-B14F-4D97-AF65-F5344CB8AC3E}">
        <p14:creationId xmlns:p14="http://schemas.microsoft.com/office/powerpoint/2010/main" val="1178472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F0385-E936-C540-A6BB-B6EE04E3D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Pleiotropy is </a:t>
            </a:r>
            <a:r>
              <a:rPr lang="en-US" b="1" dirty="0"/>
              <a:t>pervasive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883020-619A-1A4D-815D-C548D5A7B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316" y="932599"/>
            <a:ext cx="4474916" cy="36381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7EA8F0-7FC3-7E40-8F4D-5DEC4858A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68" y="1063229"/>
            <a:ext cx="3726682" cy="13877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735E6B-1349-484B-AC0B-5617A0BCF484}"/>
              </a:ext>
            </a:extLst>
          </p:cNvPr>
          <p:cNvSpPr txBox="1"/>
          <p:nvPr/>
        </p:nvSpPr>
        <p:spPr>
          <a:xfrm>
            <a:off x="283333" y="2507893"/>
            <a:ext cx="306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N=179k; 220 deep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DFDE9D-E04E-B04A-BB18-AAB16334B847}"/>
              </a:ext>
            </a:extLst>
          </p:cNvPr>
          <p:cNvSpPr txBox="1"/>
          <p:nvPr/>
        </p:nvSpPr>
        <p:spPr>
          <a:xfrm>
            <a:off x="373768" y="3116483"/>
            <a:ext cx="3921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Question</a:t>
            </a:r>
            <a:r>
              <a:rPr lang="en-US" sz="2000" dirty="0"/>
              <a:t>: how can we characterize shared genetic components?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18238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58494-0F5E-BE4B-8A70-A2875EC38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Thought Experiment Pt I: </a:t>
            </a:r>
            <a:r>
              <a:rPr lang="en-US" sz="3600" i="1" dirty="0"/>
              <a:t>Think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30EE8-0409-6F46-AA1E-66550B3B2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Goal</a:t>
            </a:r>
            <a:r>
              <a:rPr lang="en-US" sz="2400" dirty="0"/>
              <a:t>: characterize shared genetic components across large number of phenotypes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Constraints</a:t>
            </a:r>
            <a:r>
              <a:rPr lang="en-US" sz="2400" dirty="0"/>
              <a:t>: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/>
              <a:t>Needs to be fast </a:t>
            </a:r>
            <a:r>
              <a:rPr lang="en-US" sz="2000" dirty="0">
                <a:sym typeface="Wingdings" pitchFamily="2" charset="2"/>
              </a:rPr>
              <a:t> use GWAS summary data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focus on signal  keep only SNPs w/ P &lt; 5e-8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… find … shared … genetic components ?</a:t>
            </a:r>
            <a:endParaRPr lang="en-US" sz="2000" dirty="0"/>
          </a:p>
          <a:p>
            <a:pPr marL="85725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D1AE03-C853-9647-8B23-F30C64EBD96C}"/>
              </a:ext>
            </a:extLst>
          </p:cNvPr>
          <p:cNvSpPr txBox="1"/>
          <p:nvPr/>
        </p:nvSpPr>
        <p:spPr>
          <a:xfrm>
            <a:off x="3660917" y="4102814"/>
            <a:ext cx="911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311921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D08819-D06B-8C4D-9DEC-4F06A41209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9719"/>
                <a:ext cx="8229600" cy="246749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800" dirty="0"/>
                  <a:t>Impose linear model </a:t>
                </a:r>
                <a:endParaRPr lang="en-US" sz="28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800" i="1" dirty="0">
                    <a:latin typeface="Cambria Math" panose="02040503050406030204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2800" dirty="0"/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𝜶</m:t>
                            </m:r>
                          </m:e>
                          <m:sub>
                            <m:r>
                              <a:rPr lang="en-US" sz="2800" b="1" i="1" smtClean="0">
                                <a:latin typeface="Cambria Math" panose="02040503050406030204" pitchFamily="18" charset="0"/>
                              </a:rPr>
                              <m:t>𝒌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</m:nary>
                  </m:oMath>
                </a14:m>
                <a:r>
                  <a:rPr lang="en-US" sz="2800" dirty="0"/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  <m:sub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(0,</m:t>
                    </m:r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sz="2800" dirty="0"/>
                  <a:t>)</a:t>
                </a:r>
              </a:p>
              <a:p>
                <a:pPr marL="0" indent="0">
                  <a:buNone/>
                </a:pPr>
                <a:r>
                  <a:rPr lang="en-US" sz="2800" dirty="0"/>
                  <a:t>or in matrix notation,</a:t>
                </a:r>
              </a:p>
              <a:p>
                <a:pPr marL="0" indent="0">
                  <a:buNone/>
                </a:pPr>
                <a:r>
                  <a:rPr lang="en-US" sz="280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2800" dirty="0"/>
                  <a:t>=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acc>
                    <m:r>
                      <a:rPr lang="en-US" sz="2800" b="1" i="1">
                        <a:latin typeface="Cambria Math" panose="02040503050406030204" pitchFamily="18" charset="0"/>
                      </a:rPr>
                      <m:t>𝜶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𝝐</m:t>
                    </m:r>
                  </m:oMath>
                </a14:m>
                <a:r>
                  <a:rPr lang="en-US" sz="2800" dirty="0"/>
                  <a:t> , where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acc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, …,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D08819-D06B-8C4D-9DEC-4F06A41209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9719"/>
                <a:ext cx="8229600" cy="2467494"/>
              </a:xfrm>
              <a:blipFill>
                <a:blip r:embed="rId2"/>
                <a:stretch>
                  <a:fillRect l="-1698" t="-5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1">
            <a:extLst>
              <a:ext uri="{FF2B5EF4-FFF2-40B4-BE49-F238E27FC236}">
                <a16:creationId xmlns:a16="http://schemas.microsoft.com/office/drawing/2014/main" id="{AC99574C-4921-F040-8EA3-4C27F0AD8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Recap: Multi-variate MR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88B5F58-B9E4-9C4C-86A1-851CEF152B5A}"/>
                  </a:ext>
                </a:extLst>
              </p:cNvPr>
              <p:cNvSpPr/>
              <p:nvPr/>
            </p:nvSpPr>
            <p:spPr>
              <a:xfrm>
                <a:off x="1170729" y="3623703"/>
                <a:ext cx="664823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/>
                  <a:t>Can solve for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</m:acc>
                    <m:r>
                      <a:rPr lang="en-US" sz="28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using weighted least squares</a:t>
                </a:r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88B5F58-B9E4-9C4C-86A1-851CEF152B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729" y="3623703"/>
                <a:ext cx="6648230" cy="523220"/>
              </a:xfrm>
              <a:prstGeom prst="rect">
                <a:avLst/>
              </a:prstGeom>
              <a:blipFill>
                <a:blip r:embed="rId3"/>
                <a:stretch>
                  <a:fillRect l="-1908" t="-11905" r="-954" b="-3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FACEB00-0E8B-194F-B405-9DF9B778000A}"/>
              </a:ext>
            </a:extLst>
          </p:cNvPr>
          <p:cNvSpPr/>
          <p:nvPr/>
        </p:nvSpPr>
        <p:spPr>
          <a:xfrm>
            <a:off x="4572000" y="4193413"/>
            <a:ext cx="46265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2A2A2A"/>
                </a:solidFill>
                <a:latin typeface="Source Sans Pro" panose="020B0503030403020204" pitchFamily="34" charset="0"/>
              </a:rPr>
              <a:t>Burgess, et al. </a:t>
            </a:r>
            <a:r>
              <a:rPr lang="en-US" sz="1200" i="1" dirty="0">
                <a:solidFill>
                  <a:srgbClr val="2A2A2A"/>
                </a:solidFill>
                <a:latin typeface="Source Sans Pro" panose="020B0503030403020204" pitchFamily="34" charset="0"/>
              </a:rPr>
              <a:t>American Journal of Epidemiology </a:t>
            </a:r>
            <a:r>
              <a:rPr lang="en-US" sz="1200" dirty="0">
                <a:solidFill>
                  <a:srgbClr val="2A2A2A"/>
                </a:solidFill>
                <a:latin typeface="Source Sans Pro" panose="020B0503030403020204" pitchFamily="34" charset="0"/>
              </a:rPr>
              <a:t>2015;</a:t>
            </a:r>
          </a:p>
          <a:p>
            <a:r>
              <a:rPr lang="en-US" sz="1200" dirty="0">
                <a:solidFill>
                  <a:srgbClr val="2A2A2A"/>
                </a:solidFill>
                <a:latin typeface="Source Sans Pro" panose="020B0503030403020204" pitchFamily="34" charset="0"/>
              </a:rPr>
              <a:t>Jiang, …, Mancuso, …, Conti. </a:t>
            </a:r>
            <a:r>
              <a:rPr lang="en-US" sz="1200" i="1" dirty="0"/>
              <a:t>American Journal of Epidemiology. </a:t>
            </a:r>
            <a:r>
              <a:rPr lang="en-US" sz="1200" dirty="0"/>
              <a:t>2020.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5DAFEA3-C5C5-AD43-BDF9-1EF8DE1C431D}"/>
                  </a:ext>
                </a:extLst>
              </p14:cNvPr>
              <p14:cNvContentPartPr/>
              <p14:nvPr/>
            </p14:nvContentPartPr>
            <p14:xfrm>
              <a:off x="4653400" y="2790004"/>
              <a:ext cx="2815920" cy="406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5DAFEA3-C5C5-AD43-BDF9-1EF8DE1C431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99400" y="2682364"/>
                <a:ext cx="2923560" cy="62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352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58494-0F5E-BE4B-8A70-A2875EC38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Thought Experiment Pt II: </a:t>
            </a:r>
            <a:r>
              <a:rPr lang="en-US" sz="3600" i="1" dirty="0"/>
              <a:t>Think Harder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30EE8-0409-6F46-AA1E-66550B3B2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Goal</a:t>
            </a:r>
            <a:r>
              <a:rPr lang="en-US" sz="2400" dirty="0"/>
              <a:t>: characterize shared genetic components across large number of phenotypes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Constraints</a:t>
            </a:r>
            <a:r>
              <a:rPr lang="en-US" sz="2400" dirty="0"/>
              <a:t>: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/>
              <a:t>Needs to be fast </a:t>
            </a:r>
            <a:r>
              <a:rPr lang="en-US" sz="2000" dirty="0">
                <a:sym typeface="Wingdings" pitchFamily="2" charset="2"/>
              </a:rPr>
              <a:t> use GWAS summary data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focus on signal  keep only SNPs w/ P &lt; 5e-8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… find … shared … genetic components ?</a:t>
            </a:r>
            <a:endParaRPr lang="en-US" sz="2000" dirty="0"/>
          </a:p>
          <a:p>
            <a:pPr marL="85725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D1AE03-C853-9647-8B23-F30C64EBD96C}"/>
              </a:ext>
            </a:extLst>
          </p:cNvPr>
          <p:cNvSpPr txBox="1"/>
          <p:nvPr/>
        </p:nvSpPr>
        <p:spPr>
          <a:xfrm>
            <a:off x="3660917" y="4102814"/>
            <a:ext cx="911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How?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F50741-3442-2C40-B3DD-33DB23E6A755}"/>
              </a:ext>
            </a:extLst>
          </p:cNvPr>
          <p:cNvSpPr txBox="1"/>
          <p:nvPr/>
        </p:nvSpPr>
        <p:spPr>
          <a:xfrm>
            <a:off x="6601767" y="282358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🆗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8E4057-EE7F-B84A-A300-D5BBBFA7C175}"/>
              </a:ext>
            </a:extLst>
          </p:cNvPr>
          <p:cNvSpPr txBox="1"/>
          <p:nvPr/>
        </p:nvSpPr>
        <p:spPr>
          <a:xfrm>
            <a:off x="7748954" y="323724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🆗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993749-5F2C-EA4A-A202-798CB42401F6}"/>
              </a:ext>
            </a:extLst>
          </p:cNvPr>
          <p:cNvSpPr txBox="1"/>
          <p:nvPr/>
        </p:nvSpPr>
        <p:spPr>
          <a:xfrm>
            <a:off x="4572000" y="410281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🤯</a:t>
            </a:r>
          </a:p>
        </p:txBody>
      </p:sp>
    </p:spTree>
    <p:extLst>
      <p:ext uri="{BB962C8B-B14F-4D97-AF65-F5344CB8AC3E}">
        <p14:creationId xmlns:p14="http://schemas.microsoft.com/office/powerpoint/2010/main" val="121787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057D5-B03D-8D4A-8970-EB919ED4D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Thought Experiment Pt III: </a:t>
            </a:r>
            <a:r>
              <a:rPr lang="en-US" sz="2400" i="1" dirty="0"/>
              <a:t>Think Hard with a Vengeance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652F8A-FCBF-994B-B402-5C59B5EFB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935" y="1363683"/>
            <a:ext cx="3921548" cy="32554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7E3CC5-79ED-4A44-92E4-034A60483F0A}"/>
              </a:ext>
            </a:extLst>
          </p:cNvPr>
          <p:cNvSpPr txBox="1"/>
          <p:nvPr/>
        </p:nvSpPr>
        <p:spPr>
          <a:xfrm>
            <a:off x="457200" y="1786920"/>
            <a:ext cx="46071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What can we </a:t>
            </a:r>
            <a:r>
              <a:rPr lang="en-US" sz="2400" b="1" dirty="0"/>
              <a:t>make</a:t>
            </a:r>
            <a:r>
              <a:rPr lang="en-US" sz="2400" dirty="0"/>
              <a:t> of this?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can we </a:t>
            </a:r>
            <a:r>
              <a:rPr lang="en-US" sz="2400" b="1" dirty="0"/>
              <a:t>generalize</a:t>
            </a:r>
            <a:r>
              <a:rPr lang="en-US" sz="2400" dirty="0"/>
              <a:t> this across many SNPs?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to </a:t>
            </a:r>
            <a:r>
              <a:rPr lang="en-US" sz="2400" b="1" dirty="0"/>
              <a:t>keep “interesting directions”</a:t>
            </a:r>
            <a:r>
              <a:rPr lang="en-US" sz="2400" dirty="0"/>
              <a:t> underlying phenotypes?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0764F3-4DC0-984D-AE11-B81576560500}"/>
              </a:ext>
            </a:extLst>
          </p:cNvPr>
          <p:cNvSpPr txBox="1"/>
          <p:nvPr/>
        </p:nvSpPr>
        <p:spPr>
          <a:xfrm>
            <a:off x="5358105" y="990392"/>
            <a:ext cx="332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Alert - Simulated Data - Alert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18B9AF-EB09-D149-ADD5-ECED03CC7BAA}"/>
              </a:ext>
            </a:extLst>
          </p:cNvPr>
          <p:cNvSpPr txBox="1"/>
          <p:nvPr/>
        </p:nvSpPr>
        <p:spPr>
          <a:xfrm>
            <a:off x="238470" y="1190447"/>
            <a:ext cx="5119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When in doubt, make a plot!</a:t>
            </a:r>
            <a:endParaRPr lang="en-US" sz="2400" i="1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FF443C-A8FA-2241-A51F-A37D8BEE1BC7}"/>
              </a:ext>
            </a:extLst>
          </p:cNvPr>
          <p:cNvCxnSpPr/>
          <p:nvPr/>
        </p:nvCxnSpPr>
        <p:spPr>
          <a:xfrm flipV="1">
            <a:off x="7022452" y="1678075"/>
            <a:ext cx="1177003" cy="113546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3166BB-96BF-2647-B218-B9425CF5F109}"/>
              </a:ext>
            </a:extLst>
          </p:cNvPr>
          <p:cNvCxnSpPr>
            <a:cxnSpLocks/>
          </p:cNvCxnSpPr>
          <p:nvPr/>
        </p:nvCxnSpPr>
        <p:spPr>
          <a:xfrm flipH="1" flipV="1">
            <a:off x="6551525" y="2245806"/>
            <a:ext cx="462418" cy="57778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5825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A4E328-3739-214E-93AF-4567A7841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28" y="818911"/>
            <a:ext cx="4295672" cy="1651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061DEE-AC3E-0845-ADA8-0A2269C70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5643"/>
            <a:ext cx="8229600" cy="857250"/>
          </a:xfrm>
        </p:spPr>
        <p:txBody>
          <a:bodyPr/>
          <a:lstStyle/>
          <a:p>
            <a:r>
              <a:rPr lang="en-US" dirty="0" err="1"/>
              <a:t>DeGAs</a:t>
            </a:r>
            <a:r>
              <a:rPr lang="en-US" dirty="0"/>
              <a:t>: Truncated SVD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6F03C-899E-0147-AB87-A5B60861B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558" y="1270970"/>
            <a:ext cx="3816768" cy="317319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8A4EE03-4EC8-8F4D-B16B-12371C6D59F9}"/>
                  </a:ext>
                </a:extLst>
              </p:cNvPr>
              <p:cNvSpPr txBox="1"/>
              <p:nvPr/>
            </p:nvSpPr>
            <p:spPr>
              <a:xfrm>
                <a:off x="213907" y="2407405"/>
                <a:ext cx="5041381" cy="194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Decomposition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𝑩</m:t>
                            </m:r>
                          </m:e>
                        </m:acc>
                      </m:e>
                      <m:sup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𝑼𝑺</m:t>
                    </m:r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</m:oMath>
                </a14:m>
                <a:r>
                  <a:rPr lang="en-US" sz="2000" dirty="0"/>
                  <a:t> </a:t>
                </a:r>
                <a:br>
                  <a:rPr lang="en-US" sz="2000" dirty="0"/>
                </a:br>
                <a:r>
                  <a:rPr lang="en-US" sz="2000" dirty="0"/>
                  <a:t>where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𝑼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𝑽</m:t>
                    </m:r>
                  </m:oMath>
                </a14:m>
                <a:r>
                  <a:rPr lang="en-US" sz="2000" dirty="0"/>
                  <a:t> are PCs and loadings</a:t>
                </a:r>
                <a:br>
                  <a:rPr lang="en-US" sz="2000" dirty="0"/>
                </a:br>
                <a:r>
                  <a:rPr lang="en-US" sz="2000" dirty="0"/>
                  <a:t>and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𝑺</m:t>
                    </m:r>
                  </m:oMath>
                </a14:m>
                <a:r>
                  <a:rPr lang="en-US" sz="2000" dirty="0"/>
                  <a:t> are singular values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Truncated limits to top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 singular values and corresponding loadings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Is fast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8A4EE03-4EC8-8F4D-B16B-12371C6D59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907" y="2407405"/>
                <a:ext cx="5041381" cy="1947328"/>
              </a:xfrm>
              <a:prstGeom prst="rect">
                <a:avLst/>
              </a:prstGeom>
              <a:blipFill>
                <a:blip r:embed="rId4"/>
                <a:stretch>
                  <a:fillRect l="-1005" t="-1299"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FD69CEC1-8DAF-C340-85FD-4F7C36045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7709" y="1331260"/>
            <a:ext cx="3423573" cy="31731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A2660C-5232-4D4D-9F0B-A3B787674F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4540" y="832874"/>
            <a:ext cx="3586742" cy="394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80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66001</TotalTime>
  <Words>438</Words>
  <Application>Microsoft Macintosh PowerPoint</Application>
  <PresentationFormat>On-screen Show (16:9)</PresentationFormat>
  <Paragraphs>68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Cambria Math</vt:lpstr>
      <vt:lpstr>Source Sans Pro</vt:lpstr>
      <vt:lpstr>1_Office Theme</vt:lpstr>
      <vt:lpstr>PowerPoint Presentation</vt:lpstr>
      <vt:lpstr>Recap</vt:lpstr>
      <vt:lpstr>Goals</vt:lpstr>
      <vt:lpstr>Pleiotropy is pervasive</vt:lpstr>
      <vt:lpstr>Thought Experiment Pt I: Think Hard</vt:lpstr>
      <vt:lpstr>Recap: Multi-variate MR</vt:lpstr>
      <vt:lpstr>Thought Experiment Pt II: Think Harder</vt:lpstr>
      <vt:lpstr>Thought Experiment Pt III: Think Hard with a Vengeance</vt:lpstr>
      <vt:lpstr>DeGAs: Truncated SVD</vt:lpstr>
      <vt:lpstr>Questions?</vt:lpstr>
    </vt:vector>
  </TitlesOfParts>
  <Company>ZM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Zenaida Mendoza</dc:creator>
  <cp:lastModifiedBy>Zeyun Lu</cp:lastModifiedBy>
  <cp:revision>1744</cp:revision>
  <cp:lastPrinted>2021-06-04T01:29:19Z</cp:lastPrinted>
  <dcterms:created xsi:type="dcterms:W3CDTF">2017-08-10T22:08:10Z</dcterms:created>
  <dcterms:modified xsi:type="dcterms:W3CDTF">2022-06-21T20:06:33Z</dcterms:modified>
</cp:coreProperties>
</file>

<file path=docProps/thumbnail.jpeg>
</file>